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3"/>
    <p:sldId id="359" r:id="rId4"/>
    <p:sldId id="374" r:id="rId5"/>
    <p:sldId id="365" r:id="rId6"/>
    <p:sldId id="364" r:id="rId7"/>
    <p:sldId id="373" r:id="rId8"/>
    <p:sldId id="370" r:id="rId9"/>
    <p:sldId id="264" r:id="rId10"/>
  </p:sldIdLst>
  <p:sldSz cx="9144000" cy="5715000" type="screen16x10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Franklin Gothic Medium" panose="020B06030201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FF3300"/>
    <a:srgbClr val="F0FDA3"/>
    <a:srgbClr val="F7D7A7"/>
    <a:srgbClr val="F9E2BF"/>
    <a:srgbClr val="F6D29C"/>
    <a:srgbClr val="F4C888"/>
    <a:srgbClr val="F6B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88"/>
    <p:restoredTop sz="94048"/>
  </p:normalViewPr>
  <p:slideViewPr>
    <p:cSldViewPr showGuides="1">
      <p:cViewPr varScale="1">
        <p:scale>
          <a:sx n="129" d="100"/>
          <a:sy n="129" d="100"/>
        </p:scale>
        <p:origin x="1596" y="12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-8688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-75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A070A60-CCDA-489D-9F92-4BA666E93A95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EF837C2-3C3F-4D64-B274-26E6125B613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1489348"/>
            <a:ext cx="6400800" cy="32096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/>
        </p:nvSpPr>
        <p:spPr bwMode="auto">
          <a:xfrm>
            <a:off x="-8587" y="5161756"/>
            <a:ext cx="9144001" cy="539376"/>
          </a:xfrm>
          <a:prstGeom prst="rect">
            <a:avLst/>
          </a:prstGeom>
          <a:gradFill>
            <a:gsLst>
              <a:gs pos="80000">
                <a:srgbClr val="026DCE">
                  <a:alpha val="70000"/>
                </a:srgbClr>
              </a:gs>
              <a:gs pos="26000">
                <a:schemeClr val="tx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矩形 7"/>
          <p:cNvSpPr/>
          <p:nvPr/>
        </p:nvSpPr>
        <p:spPr bwMode="auto">
          <a:xfrm>
            <a:off x="-1" y="-25398"/>
            <a:ext cx="9144001" cy="650651"/>
          </a:xfrm>
          <a:prstGeom prst="rect">
            <a:avLst/>
          </a:prstGeom>
          <a:gradFill flip="none" rotWithShape="1">
            <a:gsLst>
              <a:gs pos="21000">
                <a:schemeClr val="accent2">
                  <a:lumMod val="75000"/>
                  <a:lumOff val="25000"/>
                </a:schemeClr>
              </a:gs>
              <a:gs pos="86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3"/>
          <p:cNvSpPr txBox="1"/>
          <p:nvPr/>
        </p:nvSpPr>
        <p:spPr>
          <a:xfrm>
            <a:off x="179388" y="5405438"/>
            <a:ext cx="1439863" cy="236538"/>
          </a:xfrm>
          <a:prstGeom prst="rect">
            <a:avLst/>
          </a:prstGeom>
        </p:spPr>
        <p:txBody>
          <a:bodyPr/>
          <a:lstStyle/>
          <a:p>
            <a:pPr lvl="0" eaLnBrk="1" hangingPunct="1"/>
            <a:r>
              <a:rPr lang="de-DE" alt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fld id="{9A0DB2DC-4C9A-4742-B13C-FB6460FD3503}" type="slidenum"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</a:fld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灯片编号占位符 3"/>
          <p:cNvSpPr txBox="1"/>
          <p:nvPr/>
        </p:nvSpPr>
        <p:spPr>
          <a:xfrm>
            <a:off x="5940152" y="5301432"/>
            <a:ext cx="3744913" cy="26670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博士招生综合考核汇报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58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91463" y="5160963"/>
            <a:ext cx="1252537" cy="53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23528" y="-22820"/>
            <a:ext cx="5832475" cy="647700"/>
          </a:xfrm>
        </p:spPr>
        <p:txBody>
          <a:bodyPr/>
          <a:lstStyle>
            <a:lvl1pPr algn="l">
              <a:defRPr sz="22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611560" y="1465015"/>
            <a:ext cx="7920880" cy="3209652"/>
          </a:xfrm>
        </p:spPr>
        <p:txBody>
          <a:bodyPr>
            <a:normAutofit/>
          </a:bodyPr>
          <a:lstStyle>
            <a:lvl1pPr marL="457200" indent="-457200" algn="l"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691640" y="5327333"/>
            <a:ext cx="2895600" cy="303213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6"/>
          <p:cNvSpPr/>
          <p:nvPr/>
        </p:nvSpPr>
        <p:spPr bwMode="auto">
          <a:xfrm>
            <a:off x="0" y="5333687"/>
            <a:ext cx="9144001" cy="381312"/>
          </a:xfrm>
          <a:prstGeom prst="rect">
            <a:avLst/>
          </a:prstGeom>
          <a:gradFill>
            <a:gsLst>
              <a:gs pos="80000">
                <a:srgbClr val="026DCE">
                  <a:alpha val="70000"/>
                </a:srgbClr>
              </a:gs>
              <a:gs pos="26000">
                <a:schemeClr val="tx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-1" y="-22820"/>
            <a:ext cx="9144001" cy="578642"/>
          </a:xfrm>
          <a:prstGeom prst="rect">
            <a:avLst/>
          </a:prstGeom>
          <a:gradFill flip="none" rotWithShape="1">
            <a:gsLst>
              <a:gs pos="21000">
                <a:schemeClr val="accent2">
                  <a:lumMod val="75000"/>
                  <a:lumOff val="25000"/>
                </a:schemeClr>
              </a:gs>
              <a:gs pos="86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3"/>
          <p:cNvSpPr txBox="1"/>
          <p:nvPr/>
        </p:nvSpPr>
        <p:spPr>
          <a:xfrm>
            <a:off x="179388" y="5405438"/>
            <a:ext cx="1439863" cy="236538"/>
          </a:xfrm>
          <a:prstGeom prst="rect">
            <a:avLst/>
          </a:prstGeom>
        </p:spPr>
        <p:txBody>
          <a:bodyPr/>
          <a:lstStyle/>
          <a:p>
            <a:pPr lvl="0" eaLnBrk="1" hangingPunct="1"/>
            <a:r>
              <a:rPr lang="de-DE" alt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fld id="{9A0DB2DC-4C9A-4742-B13C-FB6460FD3503}" type="slidenum"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</a:fld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灯片编号占位符 3"/>
          <p:cNvSpPr txBox="1"/>
          <p:nvPr/>
        </p:nvSpPr>
        <p:spPr>
          <a:xfrm>
            <a:off x="6516688" y="5387975"/>
            <a:ext cx="2519363" cy="236538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博士学位研究生指导教师申请报告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082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91463" y="-22225"/>
            <a:ext cx="1252537" cy="577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23528" y="-25399"/>
            <a:ext cx="5832475" cy="647700"/>
          </a:xfrm>
        </p:spPr>
        <p:txBody>
          <a:bodyPr/>
          <a:lstStyle>
            <a:lvl1pPr algn="l">
              <a:defRPr sz="22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页码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0" y="5333687"/>
            <a:ext cx="9144001" cy="381312"/>
          </a:xfrm>
          <a:prstGeom prst="rect">
            <a:avLst/>
          </a:prstGeom>
          <a:gradFill>
            <a:gsLst>
              <a:gs pos="80000">
                <a:srgbClr val="026DCE">
                  <a:alpha val="70000"/>
                </a:srgbClr>
              </a:gs>
              <a:gs pos="26000">
                <a:schemeClr val="tx2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灯片编号占位符 3"/>
          <p:cNvSpPr txBox="1"/>
          <p:nvPr/>
        </p:nvSpPr>
        <p:spPr>
          <a:xfrm>
            <a:off x="179388" y="5405438"/>
            <a:ext cx="1439863" cy="236538"/>
          </a:xfrm>
          <a:prstGeom prst="rect">
            <a:avLst/>
          </a:prstGeom>
        </p:spPr>
        <p:txBody>
          <a:bodyPr/>
          <a:lstStyle/>
          <a:p>
            <a:pPr lvl="0" eaLnBrk="1" hangingPunct="1"/>
            <a:r>
              <a:rPr lang="de-DE" alt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fld id="{9A0DB2DC-4C9A-4742-B13C-FB6460FD3503}" type="slidenum"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</a:rPr>
            </a:fld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灯片编号占位符 3"/>
          <p:cNvSpPr txBox="1"/>
          <p:nvPr/>
        </p:nvSpPr>
        <p:spPr>
          <a:xfrm>
            <a:off x="6973888" y="5387975"/>
            <a:ext cx="2422525" cy="236538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200" i="0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XXXXXXXXXXXXXXXXX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E52D07D-3D19-4075-B93E-7A4C956AE163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Franklin Gothic Medium" panose="020B0603020102020204" pitchFamily="34" charset="0"/>
              </a:rPr>
            </a:fld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anose="020B06030201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/>
          </p:cNvPicPr>
          <p:nvPr/>
        </p:nvPicPr>
        <p:blipFill>
          <a:blip r:embed="rId1"/>
          <a:srcRect l="12280" t="30946" r="9671" b="34384"/>
          <a:stretch>
            <a:fillRect/>
          </a:stretch>
        </p:blipFill>
        <p:spPr>
          <a:xfrm>
            <a:off x="269875" y="625475"/>
            <a:ext cx="3455988" cy="935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8" name="Text Box 5"/>
          <p:cNvSpPr txBox="1">
            <a:spLocks noChangeArrowheads="1"/>
          </p:cNvSpPr>
          <p:nvPr/>
        </p:nvSpPr>
        <p:spPr bwMode="auto">
          <a:xfrm>
            <a:off x="2411760" y="3453473"/>
            <a:ext cx="5976664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rPr>
              <a:t>报考</a:t>
            </a:r>
            <a:r>
              <a:rPr kumimoji="1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学院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: </a:t>
            </a:r>
            <a:r>
              <a:rPr kumimoji="1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东方泛血管器械创新学院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  </a:t>
            </a: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rPr>
              <a:t>报考</a:t>
            </a:r>
            <a:r>
              <a:rPr kumimoji="1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学科</a:t>
            </a: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: </a:t>
            </a:r>
            <a:r>
              <a:rPr kumimoji="1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生物医学工程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 </a:t>
            </a: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rPr>
              <a:t>报考导师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:</a:t>
            </a:r>
            <a:r>
              <a:rPr kumimoji="1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ea"/>
                <a:ea typeface="+mj-ea"/>
                <a:cs typeface="Times New Roman" panose="02020603050405020304" pitchFamily="18" charset="0"/>
              </a:rPr>
              <a:t>           </a:t>
            </a: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00" b="1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rPr>
              <a:t>考生姓名</a:t>
            </a:r>
            <a:r>
              <a:rPr kumimoji="1" lang="en-US" altLang="zh-CN" sz="2000" b="1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rPr>
              <a:t>: 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grpSp>
        <p:nvGrpSpPr>
          <p:cNvPr id="7172" name="组合 7"/>
          <p:cNvGrpSpPr/>
          <p:nvPr/>
        </p:nvGrpSpPr>
        <p:grpSpPr>
          <a:xfrm>
            <a:off x="0" y="1417320"/>
            <a:ext cx="9794864" cy="1944688"/>
            <a:chOff x="0" y="1704206"/>
            <a:chExt cx="9794839" cy="1806157"/>
          </a:xfrm>
        </p:grpSpPr>
        <p:sp>
          <p:nvSpPr>
            <p:cNvPr id="9" name="矩形 8"/>
            <p:cNvSpPr/>
            <p:nvPr/>
          </p:nvSpPr>
          <p:spPr>
            <a:xfrm>
              <a:off x="0" y="1705681"/>
              <a:ext cx="9143977" cy="165724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5496" y="1705556"/>
              <a:ext cx="3528392" cy="1656000"/>
            </a:xfrm>
            <a:prstGeom prst="rect">
              <a:avLst/>
            </a:prstGeom>
            <a:gradFill flip="none" rotWithShape="1">
              <a:gsLst>
                <a:gs pos="36000">
                  <a:srgbClr val="026DCE"/>
                </a:gs>
                <a:gs pos="95000">
                  <a:schemeClr val="tx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3355549"/>
              <a:ext cx="9143977" cy="154814"/>
            </a:xfrm>
            <a:prstGeom prst="rect">
              <a:avLst/>
            </a:prstGeom>
            <a:solidFill>
              <a:schemeClr val="accent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8" name="TextBox 6"/>
            <p:cNvSpPr txBox="1"/>
            <p:nvPr/>
          </p:nvSpPr>
          <p:spPr>
            <a:xfrm>
              <a:off x="2913026" y="2205595"/>
              <a:ext cx="6881813" cy="60028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cs typeface="Arial" panose="020B0604020202020204" pitchFamily="34" charset="0"/>
                </a:rPr>
                <a:t>博士招生综合考核汇报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Arial" panose="020B0604020202020204" pitchFamily="34" charset="0"/>
              </a:endParaRPr>
            </a:p>
          </p:txBody>
        </p:sp>
        <p:pic>
          <p:nvPicPr>
            <p:cNvPr id="7179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5488" y="1704206"/>
              <a:ext cx="3024336" cy="164465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323850" y="-22225"/>
            <a:ext cx="5832475" cy="6477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sz="2400" kern="1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一、</a:t>
            </a:r>
            <a:r>
              <a:rPr lang="en-US" altLang="zh-CN" sz="2400" kern="1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zh-CN" altLang="en-US" sz="2400" kern="1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基本情况</a:t>
            </a:r>
            <a:endParaRPr lang="zh-CN" altLang="en-US" sz="2400" kern="12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0" y="625475"/>
            <a:ext cx="2124075" cy="360363"/>
          </a:xfrm>
          <a:custGeom>
            <a:avLst/>
            <a:gdLst>
              <a:gd name="connsiteX0" fmla="*/ 0 w 2022253"/>
              <a:gd name="connsiteY0" fmla="*/ 0 h 288032"/>
              <a:gd name="connsiteX1" fmla="*/ 2022253 w 2022253"/>
              <a:gd name="connsiteY1" fmla="*/ 0 h 288032"/>
              <a:gd name="connsiteX2" fmla="*/ 1737148 w 2022253"/>
              <a:gd name="connsiteY2" fmla="*/ 288032 h 288032"/>
              <a:gd name="connsiteX3" fmla="*/ 0 w 2022253"/>
              <a:gd name="connsiteY3" fmla="*/ 28803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253" h="288032">
                <a:moveTo>
                  <a:pt x="0" y="0"/>
                </a:moveTo>
                <a:lnTo>
                  <a:pt x="2022253" y="0"/>
                </a:lnTo>
                <a:lnTo>
                  <a:pt x="1737148" y="288032"/>
                </a:lnTo>
                <a:lnTo>
                  <a:pt x="0" y="288032"/>
                </a:lnTo>
                <a:close/>
              </a:path>
            </a:pathLst>
          </a:cu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个人简介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51" name="TextBox 12"/>
          <p:cNvSpPr txBox="1">
            <a:spLocks noChangeArrowheads="1"/>
          </p:cNvSpPr>
          <p:nvPr/>
        </p:nvSpPr>
        <p:spPr bwMode="auto">
          <a:xfrm>
            <a:off x="874712" y="1273175"/>
            <a:ext cx="7394575" cy="23069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charset="0"/>
              <a:buChar char="n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学习经历（从本科填起）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**年至**年 就读于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*****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学校****专业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charset="0"/>
              <a:buChar char="n"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实习或工作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经历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**年至**年 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实习或工作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于*****单位，任*****职务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xfrm>
            <a:off x="323850" y="-22225"/>
            <a:ext cx="5832475" cy="6477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sz="2400" dirty="0">
                <a:ea typeface="+mj-ea"/>
              </a:rPr>
              <a:t>二</a:t>
            </a:r>
            <a:r>
              <a:rPr lang="zh-CN" altLang="en-US" sz="2400" kern="1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、</a:t>
            </a:r>
            <a:r>
              <a:rPr lang="en-US" altLang="zh-CN" sz="2400" kern="1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zh-CN" altLang="en-US" sz="2400" dirty="0" smtClean="0">
                <a:ea typeface="+mj-ea"/>
              </a:rPr>
              <a:t>参与或主持科研项目概况</a:t>
            </a:r>
            <a:endParaRPr lang="zh-CN" altLang="en-US" sz="2400" kern="12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0" y="625475"/>
            <a:ext cx="2124075" cy="360363"/>
          </a:xfrm>
          <a:custGeom>
            <a:avLst/>
            <a:gdLst>
              <a:gd name="connsiteX0" fmla="*/ 0 w 2022253"/>
              <a:gd name="connsiteY0" fmla="*/ 0 h 288032"/>
              <a:gd name="connsiteX1" fmla="*/ 2022253 w 2022253"/>
              <a:gd name="connsiteY1" fmla="*/ 0 h 288032"/>
              <a:gd name="connsiteX2" fmla="*/ 1737148 w 2022253"/>
              <a:gd name="connsiteY2" fmla="*/ 288032 h 288032"/>
              <a:gd name="connsiteX3" fmla="*/ 0 w 2022253"/>
              <a:gd name="connsiteY3" fmla="*/ 28803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253" h="288032">
                <a:moveTo>
                  <a:pt x="0" y="0"/>
                </a:moveTo>
                <a:lnTo>
                  <a:pt x="2022253" y="0"/>
                </a:lnTo>
                <a:lnTo>
                  <a:pt x="1737148" y="288032"/>
                </a:lnTo>
                <a:lnTo>
                  <a:pt x="0" y="288032"/>
                </a:lnTo>
                <a:close/>
              </a:path>
            </a:pathLst>
          </a:cu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600" b="1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学术背景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51" name="TextBox 12"/>
          <p:cNvSpPr txBox="1">
            <a:spLocks noChangeArrowheads="1"/>
          </p:cNvSpPr>
          <p:nvPr/>
        </p:nvSpPr>
        <p:spPr bwMode="auto">
          <a:xfrm>
            <a:off x="467544" y="1273175"/>
            <a:ext cx="7394575" cy="31393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charset="0"/>
              <a:buChar char="n"/>
              <a:defRPr/>
            </a:pPr>
            <a:r>
              <a:rPr lang="zh-CN" altLang="en-US" sz="1800" b="1" noProof="0" dirty="0" smtClean="0">
                <a:latin typeface="微软雅黑" panose="020B0503020204020204" pitchFamily="34" charset="-122"/>
              </a:rPr>
              <a:t>硕士期间项目课题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**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None/>
              <a:defRPr/>
            </a:pPr>
            <a:endParaRPr lang="en-US" altLang="zh-CN" sz="1800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Font typeface="Wingdings" panose="05000000000000000000" pitchFamily="2" charset="2"/>
              <a:buChar char="n"/>
              <a:defRPr/>
            </a:pPr>
            <a:r>
              <a:rPr lang="zh-CN" altLang="en-US" sz="1800" b="1" dirty="0" smtClean="0">
                <a:latin typeface="微软雅黑" panose="020B0503020204020204" pitchFamily="34" charset="-122"/>
              </a:rPr>
              <a:t>实习或工作期间项目课题</a:t>
            </a:r>
            <a:endParaRPr lang="en-US" altLang="zh-CN" sz="1800" b="1" dirty="0" smtClean="0">
              <a:latin typeface="微软雅黑" panose="020B0503020204020204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defRPr/>
            </a:pPr>
            <a:r>
              <a:rPr lang="en-US" altLang="zh-CN" sz="1800" b="1" dirty="0" smtClean="0">
                <a:latin typeface="微软雅黑" panose="020B0503020204020204" pitchFamily="34" charset="-122"/>
              </a:rPr>
              <a:t>**</a:t>
            </a:r>
            <a:endParaRPr lang="en-US" altLang="zh-CN" sz="1800" b="1" dirty="0" smtClean="0">
              <a:latin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None/>
              <a:defRPr/>
            </a:pPr>
            <a:endParaRPr lang="en-US" altLang="zh-CN" sz="1800" b="1" dirty="0" smtClean="0">
              <a:latin typeface="微软雅黑" panose="020B0503020204020204" pitchFamily="34" charset="-122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Font typeface="Wingdings" panose="05000000000000000000" pitchFamily="2" charset="2"/>
              <a:buChar char="n"/>
              <a:defRPr/>
            </a:pPr>
            <a:r>
              <a:rPr lang="zh-CN" altLang="en-US" sz="1800" b="1" dirty="0" smtClean="0">
                <a:latin typeface="微软雅黑" panose="020B0503020204020204" pitchFamily="34" charset="-122"/>
              </a:rPr>
              <a:t>创新转化课题</a:t>
            </a:r>
            <a:endParaRPr lang="en-US" altLang="zh-CN" sz="1800" b="1" dirty="0">
              <a:latin typeface="微软雅黑" panose="020B0503020204020204" pitchFamily="3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A80000"/>
              </a:buClr>
              <a:buSzPct val="110000"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Franklin Gothic Medium" panose="020B06030201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323850" y="0"/>
            <a:ext cx="8548688" cy="6477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dirty="0" smtClean="0">
                <a:ea typeface="+mj-ea"/>
                <a:sym typeface="+mn-ea"/>
              </a:rPr>
              <a:t>三、学术成果（</a:t>
            </a:r>
            <a:r>
              <a:rPr lang="zh-CN" altLang="en-US" sz="2400" dirty="0">
                <a:ea typeface="+mj-ea"/>
                <a:sym typeface="+mn-ea"/>
              </a:rPr>
              <a:t>第一</a:t>
            </a:r>
            <a:r>
              <a:rPr lang="zh-CN" altLang="en-US" sz="2400" dirty="0" smtClean="0">
                <a:ea typeface="+mj-ea"/>
                <a:sym typeface="+mn-ea"/>
              </a:rPr>
              <a:t>或通讯</a:t>
            </a:r>
            <a:r>
              <a:rPr lang="zh-CN" altLang="en-US" sz="2400" dirty="0">
                <a:ea typeface="+mj-ea"/>
                <a:sym typeface="+mn-ea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sym typeface="+mn-ea"/>
            </a:endParaRPr>
          </a:p>
        </p:txBody>
      </p:sp>
      <p:sp>
        <p:nvSpPr>
          <p:cNvPr id="12292" name="Rectangle 2"/>
          <p:cNvSpPr/>
          <p:nvPr/>
        </p:nvSpPr>
        <p:spPr>
          <a:xfrm>
            <a:off x="231775" y="1201738"/>
            <a:ext cx="8640763" cy="1491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25000"/>
              </a:lnSpc>
              <a:spcBef>
                <a:spcPct val="40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序号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 第一作者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唯一通讯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论文题目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期刊名称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, 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年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, 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卷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(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期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): </a:t>
            </a:r>
            <a:r>
              <a:rPr lang="en-US" altLang="zh-CN" sz="2000" b="1" dirty="0">
                <a:latin typeface="微软雅黑" panose="020B0503020204020204" pitchFamily="34" charset="-122"/>
              </a:rPr>
              <a:t>.【</a:t>
            </a:r>
            <a:r>
              <a:rPr lang="zh-CN" altLang="en-US" sz="2000" b="1" dirty="0">
                <a:latin typeface="微软雅黑" panose="020B0503020204020204" pitchFamily="34" charset="-122"/>
              </a:rPr>
              <a:t>收录情况</a:t>
            </a:r>
            <a:r>
              <a:rPr lang="en-US" altLang="zh-CN" sz="2000" b="1" dirty="0">
                <a:latin typeface="微软雅黑" panose="020B0503020204020204" pitchFamily="34" charset="-122"/>
              </a:rPr>
              <a:t>】</a:t>
            </a:r>
            <a:endParaRPr lang="en-US" altLang="zh-CN" sz="2000" b="1" dirty="0">
              <a:latin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25000"/>
              </a:lnSpc>
              <a:spcBef>
                <a:spcPct val="40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微软雅黑" panose="020B0503020204020204" pitchFamily="34" charset="-122"/>
              </a:rPr>
              <a:t>例：</a:t>
            </a:r>
            <a:r>
              <a:rPr lang="en-US" altLang="zh-CN" sz="2000" b="1" dirty="0">
                <a:latin typeface="微软雅黑" panose="020B0503020204020204" pitchFamily="34" charset="-122"/>
              </a:rPr>
              <a:t>1. </a:t>
            </a:r>
            <a:r>
              <a:rPr lang="zh-CN" altLang="en-US" sz="2000" b="1" dirty="0">
                <a:latin typeface="微软雅黑" panose="020B0503020204020204" pitchFamily="34" charset="-122"/>
              </a:rPr>
              <a:t>第一作者</a:t>
            </a:r>
            <a:r>
              <a:rPr lang="en-US" altLang="zh-CN" sz="2000" b="1" dirty="0"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latin typeface="微软雅黑" panose="020B0503020204020204" pitchFamily="34" charset="-122"/>
              </a:rPr>
              <a:t>论文题目</a:t>
            </a:r>
            <a:r>
              <a:rPr lang="en-US" altLang="zh-CN" sz="2000" b="1" dirty="0"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期刊名称</a:t>
            </a:r>
            <a:r>
              <a:rPr lang="zh-CN" altLang="en-US" sz="2000" b="1" dirty="0">
                <a:latin typeface="微软雅黑" panose="020B0503020204020204" pitchFamily="34" charset="-122"/>
              </a:rPr>
              <a:t>，</a:t>
            </a:r>
            <a:r>
              <a:rPr lang="en-US" altLang="zh-CN" sz="2000" b="1" dirty="0">
                <a:latin typeface="微软雅黑" panose="020B0503020204020204" pitchFamily="34" charset="-122"/>
              </a:rPr>
              <a:t>2019(1):46-52. 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【SCI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一区，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IF:】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  <a:p>
            <a:pPr marL="342900" lvl="0" indent="-342900" eaLnBrk="1" hangingPunct="1">
              <a:lnSpc>
                <a:spcPct val="125000"/>
              </a:lnSpc>
              <a:spcBef>
                <a:spcPct val="40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>
                <a:latin typeface="微软雅黑" panose="020B0503020204020204" pitchFamily="34" charset="-122"/>
              </a:rPr>
              <a:t>例：</a:t>
            </a:r>
            <a:r>
              <a:rPr lang="en-US" altLang="zh-CN" sz="2000" b="1" dirty="0">
                <a:latin typeface="微软雅黑" panose="020B0503020204020204" pitchFamily="34" charset="-122"/>
              </a:rPr>
              <a:t>2. </a:t>
            </a:r>
            <a:r>
              <a:rPr lang="zh-CN" altLang="en-US" sz="2000" b="1" dirty="0">
                <a:latin typeface="微软雅黑" panose="020B0503020204020204" pitchFamily="34" charset="-122"/>
              </a:rPr>
              <a:t>唯一通讯</a:t>
            </a:r>
            <a:r>
              <a:rPr lang="en-US" altLang="zh-CN" sz="2000" b="1" dirty="0"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latin typeface="微软雅黑" panose="020B0503020204020204" pitchFamily="34" charset="-122"/>
              </a:rPr>
              <a:t>论文题目</a:t>
            </a:r>
            <a:r>
              <a:rPr lang="en-US" altLang="zh-CN" sz="2000" b="1" dirty="0">
                <a:latin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期刊名称</a:t>
            </a:r>
            <a:r>
              <a:rPr lang="zh-CN" altLang="en-US" sz="2000" b="1" dirty="0">
                <a:latin typeface="微软雅黑" panose="020B0503020204020204" pitchFamily="34" charset="-122"/>
              </a:rPr>
              <a:t>，</a:t>
            </a:r>
            <a:r>
              <a:rPr lang="en-US" altLang="zh-CN" sz="2000" b="1" dirty="0">
                <a:latin typeface="微软雅黑" panose="020B0503020204020204" pitchFamily="34" charset="-122"/>
              </a:rPr>
              <a:t>2023(1):06-12. 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【SCI</a:t>
            </a: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，</a:t>
            </a:r>
            <a:r>
              <a:rPr lang="en-US" altLang="zh-CN" sz="2000" b="1" dirty="0">
                <a:solidFill>
                  <a:srgbClr val="C00000"/>
                </a:solidFill>
                <a:latin typeface="微软雅黑" panose="020B0503020204020204" pitchFamily="34" charset="-122"/>
              </a:rPr>
              <a:t>IF:】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0" y="625475"/>
            <a:ext cx="2124075" cy="360363"/>
          </a:xfrm>
          <a:custGeom>
            <a:avLst/>
            <a:gdLst>
              <a:gd name="connsiteX0" fmla="*/ 0 w 2022253"/>
              <a:gd name="connsiteY0" fmla="*/ 0 h 288032"/>
              <a:gd name="connsiteX1" fmla="*/ 2022253 w 2022253"/>
              <a:gd name="connsiteY1" fmla="*/ 0 h 288032"/>
              <a:gd name="connsiteX2" fmla="*/ 1737148 w 2022253"/>
              <a:gd name="connsiteY2" fmla="*/ 288032 h 288032"/>
              <a:gd name="connsiteX3" fmla="*/ 0 w 2022253"/>
              <a:gd name="connsiteY3" fmla="*/ 288032 h 288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2253" h="288032">
                <a:moveTo>
                  <a:pt x="0" y="0"/>
                </a:moveTo>
                <a:lnTo>
                  <a:pt x="2022253" y="0"/>
                </a:lnTo>
                <a:lnTo>
                  <a:pt x="1737148" y="288032"/>
                </a:lnTo>
                <a:lnTo>
                  <a:pt x="0" y="288032"/>
                </a:lnTo>
                <a:close/>
              </a:path>
            </a:pathLst>
          </a:cu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600" b="1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学术</a:t>
            </a: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</a:rPr>
              <a:t>论文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>
          <a:xfrm>
            <a:off x="323850" y="0"/>
            <a:ext cx="8640763" cy="6477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sz="2400" dirty="0" smtClean="0">
                <a:latin typeface="微软雅黑" panose="020B0503020204020204" pitchFamily="34" charset="-122"/>
                <a:ea typeface="+mj-ea"/>
              </a:rPr>
              <a:t>三、其它</a:t>
            </a:r>
            <a:r>
              <a:rPr lang="zh-CN" altLang="en-US" sz="2400" dirty="0" smtClean="0">
                <a:ea typeface="+mj-ea"/>
              </a:rPr>
              <a:t>学术成果</a:t>
            </a:r>
            <a:r>
              <a:rPr lang="en-US" altLang="zh-CN" sz="2400" kern="1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  <a:endParaRPr lang="en-US" altLang="zh-CN" sz="2400" kern="12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</p:txBody>
      </p:sp>
      <p:sp>
        <p:nvSpPr>
          <p:cNvPr id="11268" name="Text Box 6"/>
          <p:cNvSpPr txBox="1"/>
          <p:nvPr/>
        </p:nvSpPr>
        <p:spPr>
          <a:xfrm>
            <a:off x="468313" y="985838"/>
            <a:ext cx="7605712" cy="1600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457200" lvl="0" indent="-457200" eaLnBrk="1" hangingPunct="1">
              <a:lnSpc>
                <a:spcPct val="160000"/>
              </a:lnSpc>
              <a:spcBef>
                <a:spcPct val="5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latin typeface="微软雅黑" panose="020B0503020204020204" pitchFamily="34" charset="-122"/>
              </a:rPr>
              <a:t>授权发明</a:t>
            </a:r>
            <a:r>
              <a:rPr lang="zh-CN" altLang="en-US" sz="2000" b="1" dirty="0">
                <a:latin typeface="微软雅黑" panose="020B0503020204020204" pitchFamily="34" charset="-122"/>
              </a:rPr>
              <a:t>专利、或实用新型专利已经进入成果转化</a:t>
            </a:r>
            <a:r>
              <a:rPr lang="zh-CN" altLang="en-US" sz="2000" b="1" dirty="0" smtClean="0">
                <a:latin typeface="微软雅黑" panose="020B0503020204020204" pitchFamily="34" charset="-122"/>
              </a:rPr>
              <a:t>阶段</a:t>
            </a:r>
            <a:endParaRPr lang="en-US" altLang="zh-CN" sz="2000" b="1" dirty="0">
              <a:latin typeface="微软雅黑" panose="020B0503020204020204" pitchFamily="34" charset="-122"/>
            </a:endParaRPr>
          </a:p>
          <a:p>
            <a:pPr marL="457200" lvl="0" indent="-457200" eaLnBrk="1" hangingPunct="1">
              <a:lnSpc>
                <a:spcPct val="160000"/>
              </a:lnSpc>
              <a:spcBef>
                <a:spcPct val="5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latin typeface="微软雅黑" panose="020B0503020204020204" pitchFamily="34" charset="-122"/>
              </a:rPr>
              <a:t>其它创新转化成果</a:t>
            </a:r>
            <a:endParaRPr lang="en-US" altLang="zh-CN" sz="2000" b="1" dirty="0" smtClean="0">
              <a:latin typeface="微软雅黑" panose="020B0503020204020204" pitchFamily="34" charset="-122"/>
            </a:endParaRPr>
          </a:p>
          <a:p>
            <a:pPr marL="457200" lvl="0" indent="-457200" eaLnBrk="1" hangingPunct="1">
              <a:lnSpc>
                <a:spcPct val="160000"/>
              </a:lnSpc>
              <a:spcBef>
                <a:spcPct val="5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latin typeface="微软雅黑" panose="020B0503020204020204" pitchFamily="34" charset="-122"/>
              </a:rPr>
              <a:t>论著、著作</a:t>
            </a:r>
            <a:endParaRPr lang="en-US" altLang="zh-CN" sz="2000" b="1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323850" y="0"/>
            <a:ext cx="9720263" cy="6477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kern="1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四</a:t>
            </a:r>
            <a:r>
              <a:rPr lang="zh-CN" altLang="en-US" kern="1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ea typeface="+mj-ea"/>
              </a:rPr>
              <a:t>科研获奖</a:t>
            </a:r>
            <a:endParaRPr lang="en-US" altLang="zh-CN" sz="1800" kern="12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39750" y="1128713"/>
            <a:ext cx="8382000" cy="14922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Tx/>
              <a:buNone/>
              <a:defRPr/>
            </a:pP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buChar char="n"/>
              <a:defRPr/>
            </a:pP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buNone/>
              <a:defRPr/>
            </a:pP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468313" y="985838"/>
            <a:ext cx="7605712" cy="52270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457200" lvl="0" indent="-457200" eaLnBrk="1" hangingPunct="1">
              <a:lnSpc>
                <a:spcPct val="160000"/>
              </a:lnSpc>
              <a:spcBef>
                <a:spcPct val="5000"/>
              </a:spcBef>
              <a:buClr>
                <a:srgbClr val="A80000"/>
              </a:buClr>
              <a:buSzPct val="90000"/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latin typeface="微软雅黑" panose="020B0503020204020204" pitchFamily="34" charset="-122"/>
              </a:rPr>
              <a:t>省部级科研获奖</a:t>
            </a:r>
            <a:endParaRPr lang="en-US" altLang="zh-CN" sz="2000" b="1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323850" y="0"/>
            <a:ext cx="9720263" cy="6477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zh-CN" altLang="en-US" dirty="0">
                <a:ea typeface="+mj-ea"/>
              </a:rPr>
              <a:t>五</a:t>
            </a:r>
            <a:r>
              <a:rPr lang="zh-CN" altLang="en-US" kern="1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、博士学位攻读规划</a:t>
            </a:r>
            <a:endParaRPr lang="en-US" altLang="zh-CN" sz="1800" kern="12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39750" y="1489075"/>
            <a:ext cx="8382000" cy="149225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defRPr kumimoji="1"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Tx/>
              <a:buNone/>
              <a:defRPr/>
            </a:pP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buChar char="n"/>
              <a:defRPr/>
            </a:pP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40000"/>
              </a:spcBef>
              <a:spcAft>
                <a:spcPct val="0"/>
              </a:spcAft>
              <a:buClr>
                <a:srgbClr val="800000"/>
              </a:buClr>
              <a:buSzPct val="120000"/>
              <a:buFont typeface="Wingdings" panose="05000000000000000000" pitchFamily="2" charset="2"/>
              <a:buNone/>
              <a:defRPr/>
            </a:pPr>
            <a:endParaRPr kumimoji="1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16388" name="组合 6"/>
          <p:cNvGrpSpPr/>
          <p:nvPr/>
        </p:nvGrpSpPr>
        <p:grpSpPr>
          <a:xfrm>
            <a:off x="539750" y="481013"/>
            <a:ext cx="7392988" cy="936625"/>
            <a:chOff x="539553" y="643199"/>
            <a:chExt cx="7393837" cy="936104"/>
          </a:xfrm>
        </p:grpSpPr>
        <p:grpSp>
          <p:nvGrpSpPr>
            <p:cNvPr id="16396" name="组合 7"/>
            <p:cNvGrpSpPr/>
            <p:nvPr/>
          </p:nvGrpSpPr>
          <p:grpSpPr>
            <a:xfrm>
              <a:off x="539553" y="643199"/>
              <a:ext cx="5205874" cy="936104"/>
              <a:chOff x="-31712" y="-209459"/>
              <a:chExt cx="1422878" cy="863624"/>
            </a:xfrm>
          </p:grpSpPr>
          <p:sp>
            <p:nvSpPr>
              <p:cNvPr id="10" name="同侧圆角矩形 9"/>
              <p:cNvSpPr/>
              <p:nvPr/>
            </p:nvSpPr>
            <p:spPr>
              <a:xfrm>
                <a:off x="-31712" y="34990"/>
                <a:ext cx="1422915" cy="304464"/>
              </a:xfrm>
              <a:prstGeom prst="round2SameRect">
                <a:avLst>
                  <a:gd name="adj1" fmla="val 16670"/>
                  <a:gd name="adj2" fmla="val 0"/>
                </a:avLst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同侧圆角矩形 4"/>
              <p:cNvSpPr/>
              <p:nvPr/>
            </p:nvSpPr>
            <p:spPr>
              <a:xfrm>
                <a:off x="-31712" y="-209459"/>
                <a:ext cx="1338295" cy="8636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2860" tIns="22860" rIns="22860" bIns="22860" spcCol="1270" anchor="ctr"/>
              <a:lstStyle/>
              <a:p>
                <a:pPr marL="0" marR="0" lvl="0" indent="0" algn="l" defTabSz="533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defRPr/>
                </a:pPr>
                <a:r>
                  <a:rPr lang="en-US" altLang="zh-CN" b="1" dirty="0" smtClean="0"/>
                  <a:t>1</a:t>
                </a:r>
                <a:r>
                  <a:rPr lang="zh-CN" altLang="en-US" b="1" dirty="0" smtClean="0"/>
                  <a:t>、研究方向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9" name="直接连接符 8"/>
            <p:cNvSpPr/>
            <p:nvPr/>
          </p:nvSpPr>
          <p:spPr>
            <a:xfrm>
              <a:off x="539553" y="1238180"/>
              <a:ext cx="7393837" cy="0"/>
            </a:xfrm>
            <a:prstGeom prst="line">
              <a:avLst/>
            </a:prstGeom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6389" name="组合 11"/>
          <p:cNvGrpSpPr/>
          <p:nvPr/>
        </p:nvGrpSpPr>
        <p:grpSpPr>
          <a:xfrm>
            <a:off x="506413" y="2641600"/>
            <a:ext cx="7392987" cy="936625"/>
            <a:chOff x="539553" y="643199"/>
            <a:chExt cx="7393837" cy="936104"/>
          </a:xfrm>
        </p:grpSpPr>
        <p:grpSp>
          <p:nvGrpSpPr>
            <p:cNvPr id="16392" name="组合 12"/>
            <p:cNvGrpSpPr/>
            <p:nvPr/>
          </p:nvGrpSpPr>
          <p:grpSpPr>
            <a:xfrm>
              <a:off x="539553" y="643199"/>
              <a:ext cx="5206009" cy="936104"/>
              <a:chOff x="-31712" y="-209459"/>
              <a:chExt cx="1422915" cy="863624"/>
            </a:xfrm>
          </p:grpSpPr>
          <p:sp>
            <p:nvSpPr>
              <p:cNvPr id="15" name="同侧圆角矩形 14"/>
              <p:cNvSpPr/>
              <p:nvPr/>
            </p:nvSpPr>
            <p:spPr>
              <a:xfrm>
                <a:off x="-31712" y="34991"/>
                <a:ext cx="1422915" cy="304464"/>
              </a:xfrm>
              <a:prstGeom prst="round2SameRect">
                <a:avLst>
                  <a:gd name="adj1" fmla="val 16670"/>
                  <a:gd name="adj2" fmla="val 0"/>
                </a:avLst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同侧圆角矩形 4"/>
              <p:cNvSpPr/>
              <p:nvPr/>
            </p:nvSpPr>
            <p:spPr>
              <a:xfrm>
                <a:off x="-31712" y="-209459"/>
                <a:ext cx="1338296" cy="8636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2860" tIns="22860" rIns="22860" bIns="22860" spcCol="1270" anchor="ctr"/>
              <a:lstStyle/>
              <a:p>
                <a:pPr marL="0" marR="0" lvl="0" indent="0" algn="l" defTabSz="533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2</a:t>
                </a:r>
                <a:r>
                  <a:rPr kumimoji="0" lang="zh-CN" altLang="en-US" sz="1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、学术成果</a:t>
                </a:r>
                <a:endPara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4" name="直接连接符 13"/>
            <p:cNvSpPr/>
            <p:nvPr/>
          </p:nvSpPr>
          <p:spPr>
            <a:xfrm>
              <a:off x="539553" y="1238181"/>
              <a:ext cx="7393837" cy="0"/>
            </a:xfrm>
            <a:prstGeom prst="line">
              <a:avLst/>
            </a:prstGeom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6390" name="TextBox 1"/>
          <p:cNvSpPr txBox="1"/>
          <p:nvPr/>
        </p:nvSpPr>
        <p:spPr>
          <a:xfrm>
            <a:off x="693738" y="1089025"/>
            <a:ext cx="739298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85750" lvl="0" indent="-285750" eaLnBrk="1" hangingPunct="1"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不超过</a:t>
            </a:r>
            <a:r>
              <a:rPr lang="en-US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字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391" name="TextBox 16"/>
          <p:cNvSpPr txBox="1"/>
          <p:nvPr/>
        </p:nvSpPr>
        <p:spPr>
          <a:xfrm>
            <a:off x="708025" y="3238500"/>
            <a:ext cx="7392988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85750" lvl="0" indent="-285750" eaLnBrk="1" hangingPunct="1">
              <a:spcBef>
                <a:spcPct val="0"/>
              </a:spcBef>
              <a:buClr>
                <a:srgbClr val="FF3300"/>
              </a:buClr>
              <a:buFont typeface="Wingdings" panose="05000000000000000000" pitchFamily="2" charset="2"/>
              <a:buChar char="Ø"/>
            </a:pP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不超过</a:t>
            </a:r>
            <a:r>
              <a:rPr lang="en-US" altLang="zh-CN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字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697038"/>
            <a:ext cx="9144000" cy="23764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603625"/>
            <a:ext cx="9144000" cy="4778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5" name="TextBox 1"/>
          <p:cNvSpPr txBox="1">
            <a:spLocks noChangeArrowheads="1"/>
          </p:cNvSpPr>
          <p:nvPr/>
        </p:nvSpPr>
        <p:spPr bwMode="auto">
          <a:xfrm>
            <a:off x="1827213" y="2560638"/>
            <a:ext cx="5489575" cy="769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rPr>
              <a:t>汇报结束，谢谢！</a:t>
            </a:r>
            <a:endParaRPr kumimoji="0" lang="en-US" altLang="zh-CN" sz="4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8437" name="组合 3"/>
          <p:cNvGrpSpPr/>
          <p:nvPr/>
        </p:nvGrpSpPr>
        <p:grpSpPr>
          <a:xfrm>
            <a:off x="0" y="0"/>
            <a:ext cx="9144000" cy="2281238"/>
            <a:chOff x="0" y="0"/>
            <a:chExt cx="9144000" cy="2281238"/>
          </a:xfrm>
        </p:grpSpPr>
        <p:pic>
          <p:nvPicPr>
            <p:cNvPr id="1843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4000" cy="228123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39" name="图片 2"/>
            <p:cNvPicPr>
              <a:picLocks noChangeAspect="1"/>
            </p:cNvPicPr>
            <p:nvPr/>
          </p:nvPicPr>
          <p:blipFill>
            <a:blip r:embed="rId3"/>
            <a:srcRect l="13800" t="33321" r="10944" b="39386"/>
            <a:stretch>
              <a:fillRect/>
            </a:stretch>
          </p:blipFill>
          <p:spPr>
            <a:xfrm>
              <a:off x="1" y="72991"/>
              <a:ext cx="2987824" cy="57490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PP_MARK_KEY" val="7a10b666-f548-4803-9bc3-c84a39275c14"/>
  <p:tag name="COMMONDATA" val="eyJoZGlkIjoiMDAyNjM2ZDFjYjI5MWI4MmQwNDY2ZGNmMTU5ZWY3MzgifQ=="/>
</p:tagLst>
</file>

<file path=ppt/theme/theme1.xml><?xml version="1.0" encoding="utf-8"?>
<a:theme xmlns:a="http://schemas.openxmlformats.org/drawingml/2006/main" name="Office 主题​​">
  <a:themeElements>
    <a:clrScheme name="自定义 14">
      <a:dk1>
        <a:sysClr val="windowText" lastClr="000000"/>
      </a:dk1>
      <a:lt1>
        <a:sysClr val="window" lastClr="FFFFFF"/>
      </a:lt1>
      <a:dk2>
        <a:srgbClr val="014C83"/>
      </a:dk2>
      <a:lt2>
        <a:srgbClr val="EEECE1"/>
      </a:lt2>
      <a:accent1>
        <a:srgbClr val="014C8D"/>
      </a:accent1>
      <a:accent2>
        <a:srgbClr val="012E57"/>
      </a:accent2>
      <a:accent3>
        <a:srgbClr val="24673E"/>
      </a:accent3>
      <a:accent4>
        <a:srgbClr val="3371A4"/>
      </a:accent4>
      <a:accent5>
        <a:srgbClr val="4BACC6"/>
      </a:accent5>
      <a:accent6>
        <a:srgbClr val="7FA6C7"/>
      </a:accent6>
      <a:hlink>
        <a:srgbClr val="0000FF"/>
      </a:hlink>
      <a:folHlink>
        <a:srgbClr val="CDDBE8"/>
      </a:folHlink>
    </a:clrScheme>
    <a:fontScheme name="微软雅黑">
      <a:majorFont>
        <a:latin typeface="Franklin Gothic Medium"/>
        <a:ea typeface="微软雅黑"/>
        <a:cs typeface=""/>
      </a:majorFont>
      <a:minorFont>
        <a:latin typeface="Franklin Gothic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</Words>
  <Application>WPS 演示</Application>
  <PresentationFormat>全屏显示(16:10)</PresentationFormat>
  <Paragraphs>72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</vt:lpstr>
      <vt:lpstr>宋体</vt:lpstr>
      <vt:lpstr>Wingdings</vt:lpstr>
      <vt:lpstr>Franklin Gothic Medium</vt:lpstr>
      <vt:lpstr>微软雅黑</vt:lpstr>
      <vt:lpstr>Times New Roman</vt:lpstr>
      <vt:lpstr>Calibri</vt:lpstr>
      <vt:lpstr>Wingdings</vt:lpstr>
      <vt:lpstr>楷体_GB2312</vt:lpstr>
      <vt:lpstr>新宋体</vt:lpstr>
      <vt:lpstr>华文楷体</vt:lpstr>
      <vt:lpstr>华文隶书</vt:lpstr>
      <vt:lpstr>Arial Unicode MS</vt:lpstr>
      <vt:lpstr>Office 主题​​</vt:lpstr>
      <vt:lpstr>PowerPoint 演示文稿</vt:lpstr>
      <vt:lpstr>一、 基本情况</vt:lpstr>
      <vt:lpstr>二、 参与或主持科研项目概况</vt:lpstr>
      <vt:lpstr>三、学术成果（第一或通讯）</vt:lpstr>
      <vt:lpstr>三、其它学术成果:</vt:lpstr>
      <vt:lpstr>四、科研获奖</vt:lpstr>
      <vt:lpstr>五、博士学位攻读规划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wangjing</dc:creator>
  <cp:lastModifiedBy>鸡妖</cp:lastModifiedBy>
  <cp:revision>361</cp:revision>
  <dcterms:created xsi:type="dcterms:W3CDTF">2011-06-03T14:53:00Z</dcterms:created>
  <dcterms:modified xsi:type="dcterms:W3CDTF">2025-05-09T01:29:33Z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8F78E10913914FC9AF9406D883622C82_13</vt:lpwstr>
  </property>
  <property fmtid="{D5CDD505-2E9C-101B-9397-08002B2CF9AE}" pid="3" name="KSOProductBuildVer">
    <vt:lpwstr>2052-12.1.0.20784</vt:lpwstr>
  </property>
</Properties>
</file>